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theme/theme11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slideLayouts/slideLayout28.xml" ContentType="application/vnd.openxmlformats-officedocument.presentationml.slideLayout+xml"/>
  <Override PartName="/ppt/theme/theme15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6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7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8.xml" ContentType="application/vnd.openxmlformats-officedocument.theme+xml"/>
  <Override PartName="/ppt/slideLayouts/slideLayout38.xml" ContentType="application/vnd.openxmlformats-officedocument.presentationml.slideLayout+xml"/>
  <Override PartName="/ppt/theme/theme19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7" r:id="rId4"/>
    <p:sldMasterId id="2147483673" r:id="rId5"/>
    <p:sldMasterId id="2147483675" r:id="rId6"/>
    <p:sldMasterId id="2147483677" r:id="rId7"/>
    <p:sldMasterId id="2147483679" r:id="rId8"/>
    <p:sldMasterId id="2147483684" r:id="rId9"/>
    <p:sldMasterId id="2147483686" r:id="rId10"/>
    <p:sldMasterId id="2147483688" r:id="rId11"/>
    <p:sldMasterId id="2147483690" r:id="rId12"/>
    <p:sldMasterId id="2147483696" r:id="rId13"/>
    <p:sldMasterId id="2147483698" r:id="rId14"/>
    <p:sldMasterId id="2147483700" r:id="rId15"/>
    <p:sldMasterId id="2147483704" r:id="rId16"/>
    <p:sldMasterId id="2147483709" r:id="rId17"/>
    <p:sldMasterId id="2147483712" r:id="rId18"/>
    <p:sldMasterId id="2147483716" r:id="rId19"/>
    <p:sldMasterId id="2147483718" r:id="rId20"/>
  </p:sldMasterIdLst>
  <p:notesMasterIdLst>
    <p:notesMasterId r:id="rId27"/>
  </p:notesMasterIdLst>
  <p:sldIdLst>
    <p:sldId id="256" r:id="rId21"/>
    <p:sldId id="1589" r:id="rId22"/>
    <p:sldId id="1590" r:id="rId23"/>
    <p:sldId id="1591" r:id="rId24"/>
    <p:sldId id="1592" r:id="rId25"/>
    <p:sldId id="1593" r:id="rId2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06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4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D52E0-66DC-47BF-89F1-1FFA1BBF1209}" type="datetimeFigureOut">
              <a:rPr lang="es-MX" smtClean="0"/>
              <a:t>24/01/2022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624BE-78ED-4571-897C-11AAADB6D07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484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2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754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70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30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523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191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49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579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691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871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5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191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95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551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760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580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6816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41659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446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901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18984" y="1072120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64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F19490-00FA-4438-B7F5-86DA6A72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6" y="28511"/>
            <a:ext cx="6742300" cy="48934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BC409D0-3F46-4115-96BE-7D475D174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4721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1531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07360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s-MX"/>
              <a:t>Sesión Ordinaria 01/2022 del 27 de Enero de 2022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65233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s-MX"/>
              <a:t>Sesión Ordinaria 01/2022 del 27 de Enero de 2022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37785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5"/>
          <p:cNvSpPr>
            <a:spLocks noGrp="1"/>
          </p:cNvSpPr>
          <p:nvPr>
            <p:ph type="body" sz="quarter" idx="13"/>
          </p:nvPr>
        </p:nvSpPr>
        <p:spPr>
          <a:xfrm>
            <a:off x="1338349" y="114301"/>
            <a:ext cx="6683433" cy="33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457189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377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566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754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/>
          </p:nvPr>
        </p:nvSpPr>
        <p:spPr>
          <a:xfrm>
            <a:off x="241300" y="787400"/>
            <a:ext cx="8636000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266701" y="1384300"/>
            <a:ext cx="8648700" cy="494030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  <a:lvl2pPr marL="685783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2pPr>
            <a:lvl3pPr marL="1142971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3pPr>
            <a:lvl4pPr marL="1600160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4pPr>
            <a:lvl5pPr marL="2057349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8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900"/>
            <a:ext cx="4549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80B2590F-B4BA-461D-B92A-63CE21F34F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22036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93987"/>
            <a:ext cx="626364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80151"/>
            <a:ext cx="457200" cy="377849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2039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1132F9-AF44-4D33-8B9F-93699C699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C3412B1-F0B8-43E9-84AC-50E22A7A8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480151"/>
            <a:ext cx="457200" cy="377849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0998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847104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42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1051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0822B0F7-6944-47C7-84D9-70D03C3D42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0E1A294-4925-43C5-836B-BDD5D5C992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9126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6640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82" y="3132947"/>
            <a:ext cx="5303371" cy="592106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8119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04521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48814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414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7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497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0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1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.png"/><Relationship Id="rId5" Type="http://schemas.openxmlformats.org/officeDocument/2006/relationships/theme" Target="../theme/theme16.xml"/><Relationship Id="rId4" Type="http://schemas.openxmlformats.org/officeDocument/2006/relationships/slideLayout" Target="../slideLayouts/slideLayout32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theme" Target="../theme/theme17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0.png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7" Type="http://schemas.openxmlformats.org/officeDocument/2006/relationships/image" Target="../media/image18.jpg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theme" Target="../theme/theme2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3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3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6064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9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4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70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533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0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7556" y="646740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Marcador de título 2">
            <a:extLst>
              <a:ext uri="{FF2B5EF4-FFF2-40B4-BE49-F238E27FC236}">
                <a16:creationId xmlns:a16="http://schemas.microsoft.com/office/drawing/2014/main" id="{C8B24DD2-A40F-4555-B179-9ADD087B4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5" y="33030"/>
            <a:ext cx="6742300" cy="489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CF62CB-A637-4EA1-80A7-18989DCDB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644" y="1139836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97179F-E906-424E-BAE7-14CA011D90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7969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</a:p>
        </p:txBody>
      </p:sp>
    </p:spTree>
    <p:extLst>
      <p:ext uri="{BB962C8B-B14F-4D97-AF65-F5344CB8AC3E}">
        <p14:creationId xmlns:p14="http://schemas.microsoft.com/office/powerpoint/2010/main" val="287846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F87D5031-1892-462F-ABB2-E71ECBF3A3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6386"/>
          <a:stretch/>
        </p:blipFill>
        <p:spPr>
          <a:xfrm rot="10800000">
            <a:off x="124200" y="1669598"/>
            <a:ext cx="5944796" cy="292023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4568"/>
          <a:stretch/>
        </p:blipFill>
        <p:spPr>
          <a:xfrm rot="10800000">
            <a:off x="65285" y="2726058"/>
            <a:ext cx="6146361" cy="29202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3865" y="2857500"/>
            <a:ext cx="569905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4" name="Imagen 3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92D01BB5-15EB-4AB6-909E-70F9383F8E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5" y="0"/>
            <a:ext cx="2571724" cy="1062990"/>
          </a:xfrm>
          <a:prstGeom prst="homePlate">
            <a:avLst>
              <a:gd name="adj" fmla="val 30645"/>
            </a:avLst>
          </a:prstGeom>
        </p:spPr>
      </p:pic>
      <p:pic>
        <p:nvPicPr>
          <p:cNvPr id="13" name="Imagen 1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7052444-C2E9-414D-A0C0-3E50439D571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735" y="5646295"/>
            <a:ext cx="1567809" cy="121170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alphaModFix amt="19000"/>
          </a:blip>
          <a:stretch>
            <a:fillRect/>
          </a:stretch>
        </p:blipFill>
        <p:spPr>
          <a:xfrm>
            <a:off x="6354297" y="1683006"/>
            <a:ext cx="2719052" cy="367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785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tx1">
              <a:lumMod val="65000"/>
              <a:lumOff val="35000"/>
            </a:schemeClr>
          </a:solidFill>
          <a:latin typeface="Estrangelo Edessa" panose="03080600000000000000" pitchFamily="66" charset="0"/>
          <a:ea typeface="HGPSoeiKakugothicUB" panose="020B0400000000000000" pitchFamily="34" charset="-128"/>
          <a:cs typeface="Estrangelo Edessa" panose="03080600000000000000" pitchFamily="66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1069" y="6470243"/>
            <a:ext cx="537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7512" y="28971"/>
            <a:ext cx="7431283" cy="611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2" name="Imagen 11" descr="Texto&#10;&#10;Descripción generada automáticamente con confianza media">
            <a:extLst>
              <a:ext uri="{FF2B5EF4-FFF2-40B4-BE49-F238E27FC236}">
                <a16:creationId xmlns:a16="http://schemas.microsoft.com/office/drawing/2014/main" id="{B4C60C39-5CEF-4451-94CF-8AFD4A1C91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225"/>
            <a:ext cx="1646435" cy="611048"/>
          </a:xfrm>
          <a:prstGeom prst="rect">
            <a:avLst/>
          </a:prstGeom>
        </p:spPr>
      </p:pic>
      <p:pic>
        <p:nvPicPr>
          <p:cNvPr id="15" name="Imagen 1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EEF5BF1-D072-4CA6-823B-FCEA04FF27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045" y="6026151"/>
            <a:ext cx="1076319" cy="831849"/>
          </a:xfrm>
          <a:prstGeom prst="rect">
            <a:avLst/>
          </a:prstGeom>
        </p:spPr>
      </p:pic>
      <p:pic>
        <p:nvPicPr>
          <p:cNvPr id="17" name="Imagen 16" descr="Texto&#10;&#10;Descripción generada automáticamente con confianza media">
            <a:extLst>
              <a:ext uri="{FF2B5EF4-FFF2-40B4-BE49-F238E27FC236}">
                <a16:creationId xmlns:a16="http://schemas.microsoft.com/office/drawing/2014/main" id="{E33E5459-7E90-4F30-AE6E-91D2534B43D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91"/>
          <a:stretch/>
        </p:blipFill>
        <p:spPr>
          <a:xfrm>
            <a:off x="2248075" y="693993"/>
            <a:ext cx="4647850" cy="556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04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85830" y="-2"/>
            <a:ext cx="7458170" cy="59929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7184"/>
            <a:ext cx="6997698" cy="592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04B2ED8-D046-41C1-96F8-7511B2215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4338" y="106432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1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7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2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36FDCAB-5001-4D70-9990-B5AFDCAEF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2766218"/>
            <a:ext cx="534184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8414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367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56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1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50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2852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7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5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9832" y="2824741"/>
            <a:ext cx="6048211" cy="1470025"/>
          </a:xfrm>
        </p:spPr>
        <p:txBody>
          <a:bodyPr/>
          <a:lstStyle/>
          <a:p>
            <a:pPr algn="r"/>
            <a: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Reserva Técnica del IPEJAL corte a Diciembre 2021</a:t>
            </a:r>
            <a:b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s-MX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58240D-8354-42CE-BBF0-BBA3AC986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710FEA-2F31-4561-9EFC-1C1B45EAF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976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84367D4-0BB7-48FE-B3C9-0E8A556766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5E58AE-96D2-45FC-96FE-2B21174429C3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MX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F86FE871-5300-4BFB-B314-904CFBEBE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158" y="-56119"/>
            <a:ext cx="6997698" cy="592106"/>
          </a:xfrm>
        </p:spPr>
        <p:txBody>
          <a:bodyPr/>
          <a:lstStyle/>
          <a:p>
            <a:pPr marL="0" marR="0" lvl="0" indent="0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j-ea"/>
                <a:cs typeface="+mj-cs"/>
              </a:rPr>
              <a:t>Reserva Técnica 2012 – Diciembre 2021</a:t>
            </a:r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DED0498F-67DA-43F0-A5CD-049EB3046E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t>Sesión Ordinaria 01/2022 del 27 de Enero de 2022</a:t>
            </a: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08CBBF6-0187-45F9-9DBB-2AA54E70413F}"/>
              </a:ext>
            </a:extLst>
          </p:cNvPr>
          <p:cNvSpPr txBox="1"/>
          <p:nvPr/>
        </p:nvSpPr>
        <p:spPr>
          <a:xfrm>
            <a:off x="0" y="2613234"/>
            <a:ext cx="5208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*Información tomada del Estado de Situación Financiera a Diciembre de 2021.</a:t>
            </a:r>
          </a:p>
        </p:txBody>
      </p:sp>
      <p:sp>
        <p:nvSpPr>
          <p:cNvPr id="15" name="Cerrar llave 14">
            <a:extLst>
              <a:ext uri="{FF2B5EF4-FFF2-40B4-BE49-F238E27FC236}">
                <a16:creationId xmlns:a16="http://schemas.microsoft.com/office/drawing/2014/main" id="{706A65C9-99D7-4B69-AE34-57E36C8D388B}"/>
              </a:ext>
            </a:extLst>
          </p:cNvPr>
          <p:cNvSpPr/>
          <p:nvPr/>
        </p:nvSpPr>
        <p:spPr>
          <a:xfrm>
            <a:off x="6979074" y="3501008"/>
            <a:ext cx="504056" cy="2304256"/>
          </a:xfrm>
          <a:prstGeom prst="rightBrace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D44B77C-1CE6-438F-B226-F18A18D2CD9E}"/>
              </a:ext>
            </a:extLst>
          </p:cNvPr>
          <p:cNvSpPr txBox="1"/>
          <p:nvPr/>
        </p:nvSpPr>
        <p:spPr>
          <a:xfrm>
            <a:off x="7454350" y="4089504"/>
            <a:ext cx="13120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Calibri" panose="020F0502020204030204" pitchFamily="34" charset="0"/>
                <a:cs typeface="Calibri" panose="020F0502020204030204" pitchFamily="34" charset="0"/>
              </a:rPr>
              <a:t>Porcentaje correspondiente a cada componente de la reserva técnica anualmente.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FCC95012-6031-4FF2-930E-AFB3A04E38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0870" y="2937800"/>
            <a:ext cx="5497299" cy="356357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3A54A1C-2044-46E7-9A40-64A961D15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06" y="729893"/>
            <a:ext cx="9031587" cy="1722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529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FA873D-E0E8-41F3-A9CD-8549A82DC5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8DCC1CA-BC64-9342-9FC6-0A703FD15379}" type="slidenum">
              <a:rPr lang="en-US" smtClean="0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C30D2FA-A2EA-4EBA-B0F6-E9EC9BB0A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MX" sz="2000" dirty="0"/>
              <a:t>Comparativo Reserva Técnica Noviembre – Diciembre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52849A-42B4-4F17-BC09-1C068221F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MX" sz="900"/>
              <a:t>Sesión Ordinaria 01/2022 del 27 de Enero de 2022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1550E32-2373-4F81-BC39-0DD0C1D14B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0" y="668673"/>
            <a:ext cx="6120676" cy="185704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0FA71310-E777-4AB9-BAAB-8CAD32B039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0" y="2595104"/>
            <a:ext cx="6120676" cy="4000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63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FA873D-E0E8-41F3-A9CD-8549A82DC5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C30D2FA-A2EA-4EBA-B0F6-E9EC9BB0A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/>
              <a:t>Comparativo Reserva Técnica 2020 vs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52849A-42B4-4F17-BC09-1C068221F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sz="900"/>
              <a:t>Sesión Ordinaria 01/2022 del 27 de Enero de 2022</a:t>
            </a:r>
            <a:endParaRPr lang="es-MX" sz="9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A6875AB-8BEF-4C8F-AF34-66688213A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429" y="969051"/>
            <a:ext cx="8535140" cy="491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457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6422911-3594-40FB-BD37-0CD664231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Comparativo Reserva Técnica Noviembre – Diciembre 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DFE74-0BFB-4F3D-9038-9EFA1FE6F4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sz="900"/>
              <a:t>Sesión Ordinaria 01/2022 del 27 de Enero de 2022</a:t>
            </a:r>
            <a:endParaRPr lang="es-MX" sz="900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A89003-3024-4738-BCC7-0A2DA64A9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DCAA677-D83F-4A97-9F0F-FC43DD27C7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077" y="696140"/>
            <a:ext cx="8623952" cy="546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77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C7E12EF-774F-4860-AEEA-C9F6CB0550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>
                <a:solidFill>
                  <a:schemeClr val="bg1"/>
                </a:solidFill>
              </a:rPr>
              <a:pPr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2CC549D2-2514-4E79-A580-D56BEDA2F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0826" y="27082"/>
            <a:ext cx="7413174" cy="592106"/>
          </a:xfrm>
        </p:spPr>
        <p:txBody>
          <a:bodyPr/>
          <a:lstStyle/>
          <a:p>
            <a:pPr algn="ctr"/>
            <a:r>
              <a:rPr lang="es-MX" sz="1600" dirty="0">
                <a:latin typeface="+mn-lt"/>
                <a:cs typeface="Calibri" panose="020F0502020204030204" pitchFamily="34" charset="0"/>
              </a:rPr>
              <a:t>Explicación de puntos por componente </a:t>
            </a:r>
            <a:r>
              <a:rPr lang="es-MX" sz="1600" dirty="0" err="1">
                <a:latin typeface="+mn-lt"/>
                <a:cs typeface="Calibri" panose="020F0502020204030204" pitchFamily="34" charset="0"/>
              </a:rPr>
              <a:t>RT</a:t>
            </a:r>
            <a:r>
              <a:rPr lang="es-MX" sz="1600" dirty="0">
                <a:latin typeface="+mn-lt"/>
                <a:cs typeface="Calibri" panose="020F0502020204030204" pitchFamily="34" charset="0"/>
              </a:rPr>
              <a:t> Noviembre – Diciembre 2021.</a:t>
            </a:r>
            <a:endParaRPr lang="es-MX" sz="1600" dirty="0">
              <a:latin typeface="+mn-lt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A4E1DA-EE9B-4B54-ADED-20D27C84F4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sz="900"/>
              <a:t>Sesión Ordinaria 01/2022 del 27 de Enero de 2022</a:t>
            </a:r>
            <a:endParaRPr lang="es-MX" sz="9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4883341-9346-4A4A-A341-13E1BF7CCBB2}"/>
              </a:ext>
            </a:extLst>
          </p:cNvPr>
          <p:cNvSpPr txBox="1"/>
          <p:nvPr/>
        </p:nvSpPr>
        <p:spPr>
          <a:xfrm>
            <a:off x="251519" y="568982"/>
            <a:ext cx="8640960" cy="5871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000" b="1" dirty="0">
                <a:ea typeface="Calibri" panose="020F0502020204030204" pitchFamily="34" charset="0"/>
                <a:cs typeface="Times New Roman" panose="02020603050405020304" pitchFamily="18" charset="0"/>
              </a:rPr>
              <a:t>Inversiones en Mercados Financieros</a:t>
            </a:r>
            <a:endParaRPr lang="es-MX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0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1:</a:t>
            </a:r>
            <a:r>
              <a:rPr lang="es-MX" sz="10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a corto plazo es de -235.6 millones de pesos, y se debe principalmente a que hubo reacomodo de inversión, para poder hacer frente al pago de nómina y aguinaldo de pensionados del mes de diciembre.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0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2:</a:t>
            </a:r>
            <a:r>
              <a:rPr lang="es-MX" sz="10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en títulos y valores es de -1,367.5 millones de pesos, y se debe principalmente a estrategia de inversión, dado que se tuvo una inversión de más de mil millones de pesos en mandatos (casa de bolsa GBM).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0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3:</a:t>
            </a:r>
            <a:r>
              <a:rPr lang="es-MX" sz="1000" dirty="0">
                <a:ea typeface="Calibri" panose="020F0502020204030204" pitchFamily="34" charset="0"/>
                <a:cs typeface="Times New Roman" panose="02020603050405020304" pitchFamily="18" charset="0"/>
              </a:rPr>
              <a:t> el incremento de 1,027.9 millones de pesos, se da principalmente por un reacomodo de inversión, al pasar este monto que se tenia invertido en largo plazo, a inversión en mandatos, invirtiendo en GBM casa de bolsa.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000" b="1" dirty="0">
                <a:ea typeface="Calibri" panose="020F0502020204030204" pitchFamily="34" charset="0"/>
                <a:cs typeface="Times New Roman" panose="02020603050405020304" pitchFamily="18" charset="0"/>
              </a:rPr>
              <a:t>Cartera de Préstamos</a:t>
            </a:r>
            <a:endParaRPr lang="es-MX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0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5:</a:t>
            </a:r>
            <a:r>
              <a:rPr lang="es-MX" sz="10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de los -127.7 millones de pesos, se debe a una mayor cantidad de prestamos a corto plazo pagados o abonados, que los otorgados, entre  los afiliados y pensionados  que comprenden la población del IPEJAL, dado el periodo vacacional decembrino.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0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6:</a:t>
            </a:r>
            <a:r>
              <a:rPr lang="es-MX" sz="10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de los -151.06 millones de pesos, se debe a la diferencia entre los créditos otorgados y los pagados, tanto de hipotecarios como prendarios por parte de los afiliados y pensionados (colocación de préstamos), el decremento significa que han sido mayores los créditos pagados o abonados, que los otorgados.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0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8: </a:t>
            </a:r>
            <a:r>
              <a:rPr lang="es-MX" sz="1000" dirty="0">
                <a:ea typeface="Calibri" panose="020F0502020204030204" pitchFamily="34" charset="0"/>
                <a:cs typeface="Times New Roman" panose="02020603050405020304" pitchFamily="18" charset="0"/>
              </a:rPr>
              <a:t>el decremento de los -528 mil pesos se da por la venta de una propiedad patrimonio del IPEJAL (departamento sobre la Avenida Artesanos).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000" b="1" dirty="0">
                <a:ea typeface="Calibri" panose="020F0502020204030204" pitchFamily="34" charset="0"/>
                <a:cs typeface="Times New Roman" panose="02020603050405020304" pitchFamily="18" charset="0"/>
              </a:rPr>
              <a:t>Bienes Inmuebles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0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10:</a:t>
            </a:r>
            <a:r>
              <a:rPr lang="es-MX" sz="10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000" dirty="0">
                <a:ea typeface="Calibri" panose="020F0502020204030204" pitchFamily="34" charset="0"/>
                <a:cs typeface="Times New Roman" panose="02020603050405020304" pitchFamily="18" charset="0"/>
              </a:rPr>
              <a:t>El incremento en Terrenos por 4.07 millones de pesos, se debe a que se incrementa el valor del salón de eventos Hermano Sol, Hermana Agua, con la construcción de un pozo de agua por 2 millones de pesos, y la remodelación de las canchas deportivas del club deportivo, también por 2 millones de pesos.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0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11:</a:t>
            </a:r>
            <a:r>
              <a:rPr lang="es-MX" sz="10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000" dirty="0">
                <a:ea typeface="Calibri" panose="020F0502020204030204" pitchFamily="34" charset="0"/>
                <a:cs typeface="Times New Roman" panose="02020603050405020304" pitchFamily="18" charset="0"/>
              </a:rPr>
              <a:t>El decremento en viviendas por -2.25 millones de pesos se debe a un ajuste en la depreciación de las viviendas.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000" b="1" dirty="0">
                <a:ea typeface="Calibri" panose="020F0502020204030204" pitchFamily="34" charset="0"/>
                <a:cs typeface="Times New Roman" panose="02020603050405020304" pitchFamily="18" charset="0"/>
              </a:rPr>
              <a:t>Cuentas por Cobrar</a:t>
            </a:r>
            <a:endParaRPr lang="es-MX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0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15</a:t>
            </a:r>
            <a:r>
              <a:rPr lang="es-MX" sz="1000" b="1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MX" sz="1000" dirty="0">
                <a:ea typeface="Calibri" panose="020F0502020204030204" pitchFamily="34" charset="0"/>
                <a:cs typeface="Times New Roman" panose="02020603050405020304" pitchFamily="18" charset="0"/>
              </a:rPr>
              <a:t>El decremento de los -1.44 millones de pesos, se da principalmente por  el cumplimiento de pago de adeudos por arrendamiento gravado (renta de edificios y locales).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0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16:</a:t>
            </a:r>
            <a:r>
              <a:rPr lang="es-MX" sz="10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000" dirty="0"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sz="1000" dirty="0"/>
              <a:t>decremento de los -468.8 millones de pesos, se da principalmente por el rubro de deudores por aportaciones y retenciones, esto con las dependencias afiliadas al IPEJAL, lo que significa en relación inversa, el cumplimiento de pago o la recuperación del adeudo de las </a:t>
            </a:r>
            <a:r>
              <a:rPr lang="es-MX" sz="1000" dirty="0">
                <a:ea typeface="Calibri" panose="020F0502020204030204" pitchFamily="34" charset="0"/>
                <a:cs typeface="Times New Roman" panose="02020603050405020304" pitchFamily="18" charset="0"/>
              </a:rPr>
              <a:t>dependencias.</a:t>
            </a:r>
            <a:endParaRPr lang="es-MX" sz="1000" u="none" strike="noStrike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8135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8_plantilla ipejal 2019">
  <a:themeElements>
    <a:clrScheme name="Personalizado 4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7.xml><?xml version="1.0" encoding="utf-8"?>
<a:theme xmlns:a="http://schemas.openxmlformats.org/drawingml/2006/main" name="PRESENTACIÓN CONSEJO DIRECTIVO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 CONSEJO DIRECTIVO" id="{430CB279-9208-4DDD-B935-F9EE1B90FA8B}" vid="{161E53D4-5030-466A-B88D-8F64417DF5AB}"/>
    </a:ext>
  </a:extLst>
</a:theme>
</file>

<file path=ppt/theme/theme18.xml><?xml version="1.0" encoding="utf-8"?>
<a:theme xmlns:a="http://schemas.openxmlformats.org/drawingml/2006/main" name="4_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Reflej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AEFB5608-D799-46B1-A258-4E0E97CBC3E7}"/>
    </a:ext>
  </a:extLst>
</a:theme>
</file>

<file path=ppt/theme/theme19.xml><?xml version="1.0" encoding="utf-8"?>
<a:theme xmlns:a="http://schemas.openxmlformats.org/drawingml/2006/main" name="9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2ECD0D2-98A1-45D3-8389-C13677FAD884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0.xml><?xml version="1.0" encoding="utf-8"?>
<a:theme xmlns:a="http://schemas.openxmlformats.org/drawingml/2006/main" name="10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A9D06CD-7291-4C61-8103-39D463664522}"/>
    </a:ext>
  </a:extLst>
</a:theme>
</file>

<file path=ppt/theme/theme2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118</TotalTime>
  <Words>591</Words>
  <Application>Microsoft Office PowerPoint</Application>
  <PresentationFormat>Presentación en pantalla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20</vt:i4>
      </vt:variant>
      <vt:variant>
        <vt:lpstr>Títulos de diapositiva</vt:lpstr>
      </vt:variant>
      <vt:variant>
        <vt:i4>6</vt:i4>
      </vt:variant>
    </vt:vector>
  </HeadingPairs>
  <TitlesOfParts>
    <vt:vector size="36" baseType="lpstr">
      <vt:lpstr>Abadi Extra Light</vt:lpstr>
      <vt:lpstr>Arial</vt:lpstr>
      <vt:lpstr>Arial Nova Light</vt:lpstr>
      <vt:lpstr>Calibri</vt:lpstr>
      <vt:lpstr>Candara</vt:lpstr>
      <vt:lpstr>Century Gothic</vt:lpstr>
      <vt:lpstr>Estrangelo Edessa</vt:lpstr>
      <vt:lpstr>Prompt ExtraLight</vt:lpstr>
      <vt:lpstr>Tenorite</vt:lpstr>
      <vt:lpstr>Wingdings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8_plantilla ipejal 2019</vt:lpstr>
      <vt:lpstr>PRESENTACIÓN CONSEJO DIRECTIVO</vt:lpstr>
      <vt:lpstr>4_Tema Sesiones</vt:lpstr>
      <vt:lpstr>9_plantilla ipejal 2019</vt:lpstr>
      <vt:lpstr>10_plantilla ipejal 2019</vt:lpstr>
      <vt:lpstr>Reserva Técnica del IPEJAL corte a Diciembre 2021 </vt:lpstr>
      <vt:lpstr>Reserva Técnica 2012 – Diciembre 2021</vt:lpstr>
      <vt:lpstr>Comparativo Reserva Técnica Noviembre – Diciembre 2021</vt:lpstr>
      <vt:lpstr>Comparativo Reserva Técnica 2020 vs 2021</vt:lpstr>
      <vt:lpstr>Comparativo Reserva Técnica Noviembre – Diciembre  2021</vt:lpstr>
      <vt:lpstr>Explicación de puntos por componente RT Noviembre – Diciembre 2021.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Reserva Técnica del IPEJAL a corte de Julio de 2020</dc:title>
  <dc:creator>Gonzalez Martinez, Maria del Carmen</dc:creator>
  <cp:lastModifiedBy>Gonzalez Martinez, Maria del Carmen</cp:lastModifiedBy>
  <cp:revision>24</cp:revision>
  <dcterms:created xsi:type="dcterms:W3CDTF">2020-08-22T03:26:06Z</dcterms:created>
  <dcterms:modified xsi:type="dcterms:W3CDTF">2022-01-24T20:53:16Z</dcterms:modified>
</cp:coreProperties>
</file>